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3D3C"/>
    <a:srgbClr val="313232"/>
    <a:srgbClr val="739CC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9" autoAdjust="0"/>
    <p:restoredTop sz="94660" autoAdjust="0"/>
  </p:normalViewPr>
  <p:slideViewPr>
    <p:cSldViewPr snapToObjects="1">
      <p:cViewPr>
        <p:scale>
          <a:sx n="100" d="100"/>
          <a:sy n="100" d="100"/>
        </p:scale>
        <p:origin x="-59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Sheet1111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AU"/>
  <c:style val="18"/>
  <c:clrMapOvr bg1="lt1" tx1="dk1" bg2="lt2" tx2="dk2" accent1="accent1" accent2="accent2" accent3="accent3" accent4="accent4" accent5="accent5" accent6="accent6" hlink="hlink" folHlink="folHlink"/>
  <c:chart>
    <c:plotArea>
      <c:layout/>
      <c:area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75000"/>
                <a:alpha val="80000"/>
              </a:schemeClr>
            </a:solidFill>
          </c:spPr>
          <c:cat>
            <c:numRef>
              <c:f>Sheet1!$A$2:$A$6</c:f>
              <c:numCache>
                <c:formatCode>d/mm/yy</c:formatCode>
                <c:ptCount val="5"/>
                <c:pt idx="0">
                  <c:v>35915</c:v>
                </c:pt>
                <c:pt idx="1">
                  <c:v>35946</c:v>
                </c:pt>
                <c:pt idx="2">
                  <c:v>35976</c:v>
                </c:pt>
                <c:pt idx="3">
                  <c:v>36007</c:v>
                </c:pt>
                <c:pt idx="4">
                  <c:v>36038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739CC0">
                <a:alpha val="80000"/>
              </a:srgbClr>
            </a:solidFill>
          </c:spPr>
          <c:cat>
            <c:numRef>
              <c:f>Sheet1!$A$2:$A$6</c:f>
              <c:numCache>
                <c:formatCode>d/mm/yy</c:formatCode>
                <c:ptCount val="5"/>
                <c:pt idx="0">
                  <c:v>35915</c:v>
                </c:pt>
                <c:pt idx="1">
                  <c:v>35946</c:v>
                </c:pt>
                <c:pt idx="2">
                  <c:v>35976</c:v>
                </c:pt>
                <c:pt idx="3">
                  <c:v>36007</c:v>
                </c:pt>
                <c:pt idx="4">
                  <c:v>36038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</c:ser>
        <c:axId val="40127872"/>
        <c:axId val="34313344"/>
      </c:areaChart>
      <c:dateAx>
        <c:axId val="40127872"/>
        <c:scaling>
          <c:orientation val="minMax"/>
        </c:scaling>
        <c:axPos val="b"/>
        <c:numFmt formatCode="d/mm/yy" sourceLinked="1"/>
        <c:tickLblPos val="nextTo"/>
        <c:txPr>
          <a:bodyPr/>
          <a:lstStyle/>
          <a:p>
            <a:pPr>
              <a:defRPr>
                <a:solidFill>
                  <a:srgbClr val="3B3D3C"/>
                </a:solidFill>
              </a:defRPr>
            </a:pPr>
            <a:endParaRPr lang="en-US"/>
          </a:p>
        </c:txPr>
        <c:crossAx val="34313344"/>
        <c:crosses val="autoZero"/>
        <c:auto val="1"/>
        <c:lblOffset val="100"/>
      </c:dateAx>
      <c:valAx>
        <c:axId val="3431334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>
                <a:solidFill>
                  <a:srgbClr val="3B3D3C"/>
                </a:solidFill>
              </a:defRPr>
            </a:pPr>
            <a:endParaRPr lang="en-US"/>
          </a:p>
        </c:txPr>
        <c:crossAx val="40127872"/>
        <c:crosses val="autoZero"/>
        <c:crossBetween val="midCat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A0FFDDF-9928-4BCC-91FD-52F31B8824E9}" type="datetimeFigureOut">
              <a:rPr lang="en-US"/>
              <a:pPr>
                <a:defRPr/>
              </a:pPr>
              <a:t>4/22/2010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944EF85-153B-45E2-B4C3-AFAF6A7581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FB89244-BAB8-4107-BC76-7C47D82D45F3}" type="datetimeFigureOut">
              <a:rPr lang="en-US"/>
              <a:pPr>
                <a:defRPr/>
              </a:pPr>
              <a:t>4/22/2010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FF920C5-07C7-4B5C-8549-AEF0569255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/>
          <p:nvPr userDrawn="1"/>
        </p:nvSpPr>
        <p:spPr>
          <a:xfrm>
            <a:off x="457200" y="0"/>
            <a:ext cx="9144000" cy="6858000"/>
          </a:xfrm>
          <a:prstGeom prst="rect">
            <a:avLst/>
          </a:prstGeom>
          <a:gradFill>
            <a:gsLst>
              <a:gs pos="0">
                <a:srgbClr val="739CC0"/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Box 6"/>
          <p:cNvSpPr txBox="1"/>
          <p:nvPr userDrawn="1"/>
        </p:nvSpPr>
        <p:spPr>
          <a:xfrm>
            <a:off x="6486525" y="3013075"/>
            <a:ext cx="1857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 userDrawn="1"/>
        </p:nvSpPr>
        <p:spPr>
          <a:xfrm>
            <a:off x="381000" y="3886200"/>
            <a:ext cx="4911725" cy="20574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sz="4400" b="1">
                <a:solidFill>
                  <a:schemeClr val="bg1"/>
                </a:solidFill>
                <a:latin typeface="Calibri" pitchFamily="34" charset="0"/>
              </a:rPr>
              <a:t>Communicating Your Strategic Plan</a:t>
            </a:r>
          </a:p>
        </p:txBody>
      </p:sp>
      <p:sp>
        <p:nvSpPr>
          <p:cNvPr id="5" name="Subtitle 2"/>
          <p:cNvSpPr txBox="1">
            <a:spLocks/>
          </p:cNvSpPr>
          <p:nvPr userDrawn="1"/>
        </p:nvSpPr>
        <p:spPr>
          <a:xfrm>
            <a:off x="381000" y="5715000"/>
            <a:ext cx="6400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ct val="20000"/>
              </a:spcBef>
              <a:buFont typeface="Arial" charset="0"/>
              <a:buNone/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6" name="Picture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-228600"/>
            <a:ext cx="5867400" cy="501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5410200"/>
            <a:ext cx="2550391" cy="837442"/>
          </a:xfrm>
          <a:prstGeom prst="rect">
            <a:avLst/>
          </a:prstGeom>
          <a:effectLst>
            <a:reflection stA="20000" endPos="75000" dist="12700" dir="5400000" sy="-100000" algn="bl" rotWithShape="0"/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739CC0"/>
                </a:solidFill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241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13232"/>
                </a:solidFill>
              </a:defRPr>
            </a:lvl1pPr>
            <a:lvl2pPr>
              <a:defRPr>
                <a:solidFill>
                  <a:srgbClr val="313232"/>
                </a:solidFill>
              </a:defRPr>
            </a:lvl2pPr>
            <a:lvl3pPr>
              <a:defRPr>
                <a:solidFill>
                  <a:srgbClr val="313232"/>
                </a:solidFill>
              </a:defRPr>
            </a:lvl3pPr>
            <a:lvl4pPr>
              <a:defRPr>
                <a:solidFill>
                  <a:srgbClr val="313232"/>
                </a:solidFill>
              </a:defRPr>
            </a:lvl4pPr>
            <a:lvl5pPr>
              <a:defRPr>
                <a:solidFill>
                  <a:srgbClr val="313232"/>
                </a:solidFill>
              </a:defRPr>
            </a:lvl5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 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3B3D3C"/>
                </a:solidFill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3B3D3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3"/>
          <p:cNvGraphicFramePr>
            <a:graphicFrameLocks/>
          </p:cNvGraphicFramePr>
          <p:nvPr userDrawn="1"/>
        </p:nvGraphicFramePr>
        <p:xfrm>
          <a:off x="457200" y="1981200"/>
          <a:ext cx="82296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739CC0"/>
                </a:solidFill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68149"/>
          </a:xfrm>
          <a:prstGeom prst="rect">
            <a:avLst/>
          </a:prstGeom>
        </p:spPr>
        <p:txBody>
          <a:bodyPr vert="horz" wrap="square" numCol="1">
            <a:noAutofit/>
          </a:bodyPr>
          <a:lstStyle/>
          <a:p>
            <a:r>
              <a:rPr lang="en-US" dirty="0" smtClean="0"/>
              <a:t>Bullet point list for this slide</a:t>
            </a:r>
          </a:p>
          <a:p>
            <a:r>
              <a:rPr lang="en-US" dirty="0" smtClean="0"/>
              <a:t>Bullet point list for this slide</a:t>
            </a:r>
          </a:p>
          <a:p>
            <a:r>
              <a:rPr lang="en-US" dirty="0" smtClean="0"/>
              <a:t>Bullet point list for this slide</a:t>
            </a:r>
          </a:p>
          <a:p>
            <a:endParaRPr lang="en-US" dirty="0" smtClean="0"/>
          </a:p>
          <a:p>
            <a:r>
              <a:rPr lang="en-US" dirty="0" smtClean="0"/>
              <a:t>Body copy for this slide is in font Calibri, 32 points and in 80% grey. Body copy for this slide is in font Calibri, 32 points and in 80% grey. </a:t>
            </a:r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739CC0"/>
                </a:solidFill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3"/>
          <p:cNvGraphicFramePr>
            <a:graphicFrameLocks/>
          </p:cNvGraphicFramePr>
          <p:nvPr/>
        </p:nvGraphicFramePr>
        <p:xfrm>
          <a:off x="457200" y="1752600"/>
          <a:ext cx="8229600" cy="342423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Column 1</a:t>
                      </a:r>
                      <a:endParaRPr lang="en-US" dirty="0"/>
                    </a:p>
                  </a:txBody>
                  <a:tcPr>
                    <a:solidFill>
                      <a:srgbClr val="739C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Column 2</a:t>
                      </a:r>
                      <a:endParaRPr lang="en-US" dirty="0"/>
                    </a:p>
                  </a:txBody>
                  <a:tcPr>
                    <a:solidFill>
                      <a:srgbClr val="739C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Column</a:t>
                      </a:r>
                      <a:r>
                        <a:rPr lang="en-US" baseline="0" dirty="0" smtClean="0"/>
                        <a:t> 3</a:t>
                      </a:r>
                      <a:endParaRPr lang="en-US" dirty="0"/>
                    </a:p>
                  </a:txBody>
                  <a:tcPr>
                    <a:solidFill>
                      <a:srgbClr val="739C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Column 4</a:t>
                      </a:r>
                      <a:endParaRPr lang="en-US" dirty="0"/>
                    </a:p>
                  </a:txBody>
                  <a:tcPr>
                    <a:solidFill>
                      <a:srgbClr val="739C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C1 Row 1</a:t>
                      </a:r>
                      <a:endParaRPr lang="en-US" dirty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And etc.</a:t>
                      </a:r>
                    </a:p>
                  </a:txBody>
                  <a:tcPr>
                    <a:solidFill>
                      <a:srgbClr val="739CC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solidFill>
                            <a:srgbClr val="3B3D3C"/>
                          </a:solidFill>
                        </a:rPr>
                        <a:t>And etc.</a:t>
                      </a: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And etc.</a:t>
                      </a:r>
                    </a:p>
                  </a:txBody>
                  <a:tcPr>
                    <a:solidFill>
                      <a:srgbClr val="739CC0">
                        <a:alpha val="55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C1 Row 2</a:t>
                      </a: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solidFill>
                            <a:srgbClr val="3B3D3C"/>
                          </a:solidFill>
                        </a:rPr>
                        <a:t>And etc.</a:t>
                      </a: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solidFill>
                            <a:srgbClr val="3B3D3C"/>
                          </a:solidFill>
                        </a:rPr>
                        <a:t>And etc.</a:t>
                      </a: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solidFill>
                            <a:srgbClr val="3B3D3C"/>
                          </a:solidFill>
                        </a:rPr>
                        <a:t>And etc.</a:t>
                      </a: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C1 Row 3</a:t>
                      </a:r>
                      <a:endParaRPr lang="en-US" dirty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And etc.</a:t>
                      </a: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And etc.</a:t>
                      </a: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solidFill>
                            <a:srgbClr val="3B3D3C"/>
                          </a:solidFill>
                        </a:rPr>
                        <a:t>And etc.</a:t>
                      </a: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C1 Row 4</a:t>
                      </a:r>
                      <a:endParaRPr lang="en-US" dirty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And etc.</a:t>
                      </a: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And etc.</a:t>
                      </a: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And etc.</a:t>
                      </a: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C1 Row 5</a:t>
                      </a:r>
                      <a:endParaRPr lang="en-US" dirty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solidFill>
                            <a:srgbClr val="3B3D3C"/>
                          </a:solidFill>
                        </a:rPr>
                        <a:t>And etc.</a:t>
                      </a: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solidFill>
                            <a:srgbClr val="3B3D3C"/>
                          </a:solidFill>
                        </a:rPr>
                        <a:t>And etc.</a:t>
                      </a: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3B3D3C"/>
                          </a:solidFill>
                        </a:rPr>
                        <a:t>And etc.</a:t>
                      </a: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3B3D3C"/>
                        </a:solidFill>
                      </a:endParaRPr>
                    </a:p>
                  </a:txBody>
                  <a:tcPr>
                    <a:solidFill>
                      <a:srgbClr val="739CC0">
                        <a:alpha val="85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739CC0"/>
                </a:solidFill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2000">
              <a:schemeClr val="bg1"/>
            </a:gs>
            <a:gs pos="100000">
              <a:schemeClr val="bg1">
                <a:lumMod val="85000"/>
              </a:schemeClr>
            </a:gs>
          </a:gsLst>
          <a:lin ang="58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5943600"/>
            <a:ext cx="9144000" cy="914400"/>
          </a:xfrm>
          <a:prstGeom prst="rect">
            <a:avLst/>
          </a:prstGeom>
          <a:solidFill>
            <a:srgbClr val="739CC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3" name="Straight Connector 2"/>
          <p:cNvCxnSpPr/>
          <p:nvPr userDrawn="1"/>
        </p:nvCxnSpPr>
        <p:spPr>
          <a:xfrm>
            <a:off x="0" y="6018213"/>
            <a:ext cx="9144000" cy="1587"/>
          </a:xfrm>
          <a:prstGeom prst="line">
            <a:avLst/>
          </a:prstGeom>
          <a:ln w="47625">
            <a:solidFill>
              <a:srgbClr val="3B3D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48400" y="6340475"/>
            <a:ext cx="2667000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dirty="0" err="1" smtClean="0">
                <a:solidFill>
                  <a:srgbClr val="31323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Etiam</a:t>
            </a:r>
            <a:r>
              <a:rPr lang="en-US"/>
              <a:t> Presentation Name | </a:t>
            </a:r>
            <a:fld id="{5920C8DB-565F-408D-A119-845D0CAD3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29" name="Picture 4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457200" y="6230938"/>
            <a:ext cx="1295400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>
            <p:ph type="ctrTitle" idx="4294967295"/>
          </p:nvPr>
        </p:nvSpPr>
        <p:spPr bwMode="auto">
          <a:xfrm>
            <a:off x="685800" y="2286000"/>
            <a:ext cx="7918450" cy="22955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Streamlined Strategic Plan For</a:t>
            </a:r>
            <a:br>
              <a:rPr lang="en-US" sz="4000" smtClean="0"/>
            </a:br>
            <a:r>
              <a:rPr lang="en-US" sz="4000" smtClean="0"/>
              <a:t>(Business Name)</a:t>
            </a:r>
            <a:endParaRPr lang="en-US" sz="32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85800" y="765175"/>
            <a:ext cx="7848600" cy="4876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marL="401638" indent="-401638" defTabSz="914400" eaLnBrk="0" hangingPunct="0">
              <a:buFont typeface="Times" charset="0"/>
              <a:buAutoNum type="arabicPeriod"/>
              <a:tabLst>
                <a:tab pos="6921500" algn="l"/>
              </a:tabLst>
            </a:pPr>
            <a:r>
              <a:rPr lang="en-US" sz="2800" b="1">
                <a:solidFill>
                  <a:schemeClr val="bg2"/>
                </a:solidFill>
              </a:rPr>
              <a:t>The Market Opportunity</a:t>
            </a:r>
            <a:endParaRPr lang="en-US" sz="2800" b="1">
              <a:solidFill>
                <a:srgbClr val="000000"/>
              </a:solidFill>
            </a:endParaRPr>
          </a:p>
          <a:p>
            <a:pPr marL="401638" indent="-401638" defTabSz="914400" eaLnBrk="0" hangingPunct="0">
              <a:buFont typeface="Times" charset="0"/>
              <a:buNone/>
              <a:tabLst>
                <a:tab pos="6921500" algn="l"/>
              </a:tabLst>
            </a:pPr>
            <a:endParaRPr lang="en-US" sz="2400">
              <a:latin typeface="Times" charset="0"/>
            </a:endParaRP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Discussion of the potential market and their needs</a:t>
            </a: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Opportunities present in your specific niche market(s)</a:t>
            </a: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Confirmation of opportunity based on</a:t>
            </a:r>
            <a:br>
              <a:rPr lang="en-US" sz="2400">
                <a:latin typeface="Times" charset="0"/>
              </a:rPr>
            </a:br>
            <a:r>
              <a:rPr lang="en-US" sz="2400">
                <a:latin typeface="Times" charset="0"/>
              </a:rPr>
              <a:t>business experience to date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p" bldLvl="5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685800" y="908050"/>
            <a:ext cx="7848600" cy="4876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marL="401638" indent="-401638" defTabSz="914400" eaLnBrk="0" hangingPunct="0">
              <a:buFont typeface="Times" charset="0"/>
              <a:buNone/>
              <a:tabLst>
                <a:tab pos="6921500" algn="l"/>
              </a:tabLst>
            </a:pPr>
            <a:r>
              <a:rPr lang="en-US" sz="2800" b="1">
                <a:solidFill>
                  <a:schemeClr val="bg2"/>
                </a:solidFill>
              </a:rPr>
              <a:t>2. Your Compelling Value Proposition</a:t>
            </a:r>
            <a:endParaRPr lang="en-US" sz="2800" b="1">
              <a:solidFill>
                <a:srgbClr val="000000"/>
              </a:solidFill>
            </a:endParaRPr>
          </a:p>
          <a:p>
            <a:pPr marL="401638" indent="-401638" defTabSz="914400" eaLnBrk="0" hangingPunct="0">
              <a:buFont typeface="Times" charset="0"/>
              <a:buNone/>
              <a:tabLst>
                <a:tab pos="6921500" algn="l"/>
              </a:tabLst>
            </a:pPr>
            <a:endParaRPr lang="en-US" sz="2400">
              <a:latin typeface="Times" charset="0"/>
            </a:endParaRP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How you help your clients</a:t>
            </a: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Your expertise within your market niche</a:t>
            </a: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Your business partner’s expertise (where relevant)</a:t>
            </a: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Why clients will want to work with you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685800" y="908050"/>
            <a:ext cx="7848600" cy="4876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marL="401638" indent="-401638" defTabSz="914400" eaLnBrk="0" hangingPunct="0">
              <a:buFont typeface="Times" charset="0"/>
              <a:buNone/>
              <a:tabLst>
                <a:tab pos="6921500" algn="l"/>
              </a:tabLst>
            </a:pPr>
            <a:r>
              <a:rPr lang="en-US" sz="2800" b="1">
                <a:solidFill>
                  <a:schemeClr val="bg2"/>
                </a:solidFill>
              </a:rPr>
              <a:t>3. Your Unique Qualifications</a:t>
            </a:r>
            <a:endParaRPr lang="en-US" sz="2800" b="1">
              <a:solidFill>
                <a:srgbClr val="000000"/>
              </a:solidFill>
            </a:endParaRPr>
          </a:p>
          <a:p>
            <a:pPr marL="401638" indent="-401638" defTabSz="914400" eaLnBrk="0" hangingPunct="0">
              <a:buFont typeface="Times" charset="0"/>
              <a:buNone/>
              <a:tabLst>
                <a:tab pos="6921500" algn="l"/>
              </a:tabLst>
            </a:pPr>
            <a:endParaRPr lang="en-US" sz="2400">
              <a:latin typeface="Times" charset="0"/>
            </a:endParaRP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What you bring to the table</a:t>
            </a: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What your partner brings to the table</a:t>
            </a: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endParaRPr lang="en-US" sz="2400">
              <a:latin typeface="Time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85800" y="836613"/>
            <a:ext cx="7848600" cy="4876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marL="401638" indent="-401638" defTabSz="914400" eaLnBrk="0" hangingPunct="0">
              <a:buFont typeface="Times" charset="0"/>
              <a:buNone/>
              <a:tabLst>
                <a:tab pos="6921500" algn="l"/>
              </a:tabLst>
            </a:pPr>
            <a:r>
              <a:rPr lang="en-US" sz="2800" b="1">
                <a:solidFill>
                  <a:schemeClr val="bg2"/>
                </a:solidFill>
              </a:rPr>
              <a:t>4. Your Business Model</a:t>
            </a:r>
          </a:p>
          <a:p>
            <a:pPr marL="401638" indent="-401638" defTabSz="914400" eaLnBrk="0" hangingPunct="0">
              <a:buFont typeface="Times" charset="0"/>
              <a:buNone/>
              <a:tabLst>
                <a:tab pos="6921500" algn="l"/>
              </a:tabLst>
            </a:pPr>
            <a:endParaRPr lang="en-US" sz="2400">
              <a:latin typeface="Times" charset="0"/>
            </a:endParaRP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Discussion of your business model</a:t>
            </a: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Your service delivery approach </a:t>
            </a: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How your business model works for your clients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827088" y="908050"/>
            <a:ext cx="7848600" cy="4876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marL="401638" indent="-401638" defTabSz="914400" eaLnBrk="0" hangingPunct="0">
              <a:buFont typeface="Times" charset="0"/>
              <a:buNone/>
              <a:tabLst>
                <a:tab pos="6921500" algn="l"/>
              </a:tabLst>
            </a:pPr>
            <a:r>
              <a:rPr lang="en-US" sz="2800" b="1">
                <a:solidFill>
                  <a:schemeClr val="bg2"/>
                </a:solidFill>
              </a:rPr>
              <a:t>5. Leveragability of Your Business Model</a:t>
            </a:r>
          </a:p>
          <a:p>
            <a:pPr marL="401638" indent="-401638" defTabSz="914400" eaLnBrk="0" hangingPunct="0">
              <a:buFont typeface="Times" charset="0"/>
              <a:buNone/>
              <a:tabLst>
                <a:tab pos="6921500" algn="l"/>
              </a:tabLst>
            </a:pPr>
            <a:endParaRPr lang="en-US" sz="2400">
              <a:latin typeface="Times" charset="0"/>
            </a:endParaRP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Clear plan for how you are going to </a:t>
            </a:r>
            <a:br>
              <a:rPr lang="en-US" sz="2400">
                <a:latin typeface="Times" charset="0"/>
              </a:rPr>
            </a:br>
            <a:r>
              <a:rPr lang="en-US" sz="2400">
                <a:latin typeface="Times" charset="0"/>
              </a:rPr>
              <a:t>grow your business:</a:t>
            </a:r>
          </a:p>
          <a:p>
            <a:pPr marL="820738" lvl="1" indent="-304800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For managing large opportunities</a:t>
            </a:r>
          </a:p>
          <a:p>
            <a:pPr marL="820738" lvl="1" indent="-304800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New products &amp; services</a:t>
            </a:r>
          </a:p>
          <a:p>
            <a:pPr marL="820738" lvl="1" indent="-304800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New customer segments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827088" y="836613"/>
            <a:ext cx="7848600" cy="4876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marL="401638" indent="-401638" defTabSz="914400" eaLnBrk="0" hangingPunct="0">
              <a:buFont typeface="Times" charset="0"/>
              <a:buNone/>
              <a:tabLst>
                <a:tab pos="6921500" algn="l"/>
              </a:tabLst>
            </a:pPr>
            <a:r>
              <a:rPr lang="en-US" sz="2800" b="1">
                <a:solidFill>
                  <a:schemeClr val="bg2"/>
                </a:solidFill>
              </a:rPr>
              <a:t>6. How You Will Make Money</a:t>
            </a:r>
          </a:p>
          <a:p>
            <a:pPr marL="401638" indent="-401638" defTabSz="914400" eaLnBrk="0" hangingPunct="0">
              <a:buFont typeface="Times" charset="0"/>
              <a:buNone/>
              <a:tabLst>
                <a:tab pos="6921500" algn="l"/>
              </a:tabLst>
            </a:pPr>
            <a:endParaRPr lang="en-US" sz="2400">
              <a:latin typeface="Times" charset="0"/>
            </a:endParaRP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How you will structure your business</a:t>
            </a: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How you will price your services</a:t>
            </a: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How you’re going to maintain or increase </a:t>
            </a:r>
            <a:br>
              <a:rPr lang="en-US" sz="2400">
                <a:latin typeface="Times" charset="0"/>
              </a:rPr>
            </a:br>
            <a:r>
              <a:rPr lang="en-US" sz="2400">
                <a:latin typeface="Times" charset="0"/>
              </a:rPr>
              <a:t>your margins as you grow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 bldLvl="5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685800" y="908050"/>
            <a:ext cx="7848600" cy="4876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marL="401638" indent="-401638" defTabSz="914400" eaLnBrk="0" hangingPunct="0">
              <a:buFont typeface="Times" charset="0"/>
              <a:buNone/>
              <a:tabLst>
                <a:tab pos="6921500" algn="l"/>
              </a:tabLst>
            </a:pPr>
            <a:r>
              <a:rPr lang="en-US" sz="2800" b="1">
                <a:solidFill>
                  <a:schemeClr val="bg2"/>
                </a:solidFill>
              </a:rPr>
              <a:t>7. Risk Factors</a:t>
            </a:r>
          </a:p>
          <a:p>
            <a:pPr marL="401638" indent="-401638" defTabSz="914400" eaLnBrk="0" hangingPunct="0">
              <a:buFont typeface="Times" charset="0"/>
              <a:buNone/>
              <a:tabLst>
                <a:tab pos="6921500" algn="l"/>
              </a:tabLst>
            </a:pPr>
            <a:endParaRPr lang="en-US" sz="2400">
              <a:latin typeface="Times" charset="0"/>
            </a:endParaRP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Your specific risk factors (for example, reliance on </a:t>
            </a:r>
            <a:br>
              <a:rPr lang="en-US" sz="2400">
                <a:latin typeface="Times" charset="0"/>
              </a:rPr>
            </a:br>
            <a:r>
              <a:rPr lang="en-US" sz="2400">
                <a:latin typeface="Times" charset="0"/>
              </a:rPr>
              <a:t>key personnel, limited resources, limited profile)</a:t>
            </a:r>
          </a:p>
          <a:p>
            <a:pPr marL="401638" indent="-401638" defTabSz="914400" eaLnBrk="0" hangingPunct="0">
              <a:lnSpc>
                <a:spcPct val="110000"/>
              </a:lnSpc>
              <a:buClr>
                <a:schemeClr val="bg1"/>
              </a:buClr>
              <a:buFont typeface="Wingdings" charset="2"/>
              <a:buChar char="n"/>
              <a:tabLst>
                <a:tab pos="6921500" algn="l"/>
              </a:tabLst>
            </a:pPr>
            <a:r>
              <a:rPr lang="en-US" sz="2400">
                <a:latin typeface="Times" charset="0"/>
              </a:rPr>
              <a:t>What could go wrong?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build="p" bldLvl="5" autoUpdateAnimBg="0"/>
    </p:bldLst>
  </p:timing>
</p:sld>
</file>

<file path=ppt/theme/theme1.xml><?xml version="1.0" encoding="utf-8"?>
<a:theme xmlns:a="http://schemas.openxmlformats.org/drawingml/2006/main" name="etiam_pp_fi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etiam_pp_final.potx</Template>
  <TotalTime>32</TotalTime>
  <Words>179</Words>
  <Application>Microsoft Macintosh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7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Calibri</vt:lpstr>
      <vt:lpstr>Arial</vt:lpstr>
      <vt:lpstr>Times</vt:lpstr>
      <vt:lpstr>Wingdings</vt:lpstr>
      <vt:lpstr>etiam_pp_final</vt:lpstr>
      <vt:lpstr>etiam_pp_final</vt:lpstr>
      <vt:lpstr>etiam_pp_final</vt:lpstr>
      <vt:lpstr>etiam_pp_final</vt:lpstr>
      <vt:lpstr>etiam_pp_final</vt:lpstr>
      <vt:lpstr>etiam_pp_final</vt:lpstr>
      <vt:lpstr>etiam_pp_final</vt:lpstr>
      <vt:lpstr>Slide 1</vt:lpstr>
      <vt:lpstr> Streamlined Strategic Plan For (Business Name)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Shazcorp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Shari Davies</dc:creator>
  <cp:lastModifiedBy>Martin.M</cp:lastModifiedBy>
  <cp:revision>7</cp:revision>
  <dcterms:created xsi:type="dcterms:W3CDTF">2010-02-03T04:04:24Z</dcterms:created>
  <dcterms:modified xsi:type="dcterms:W3CDTF">2010-04-22T06:33:30Z</dcterms:modified>
</cp:coreProperties>
</file>