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D3C"/>
    <a:srgbClr val="313232"/>
    <a:srgbClr val="739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5" autoAdjust="0"/>
  </p:normalViewPr>
  <p:slideViewPr>
    <p:cSldViewPr snapToObjects="1"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  <a:alpha val="80000"/>
              </a:schemeClr>
            </a:solidFill>
          </c:spPr>
          <c:cat>
            <c:numRef>
              <c:f>Sheet1!$A$2:$A$6</c:f>
              <c:numCache>
                <c:formatCode>d/mm/yy</c:formatCode>
                <c:ptCount val="5"/>
                <c:pt idx="0">
                  <c:v>35915</c:v>
                </c:pt>
                <c:pt idx="1">
                  <c:v>35946</c:v>
                </c:pt>
                <c:pt idx="2">
                  <c:v>35976</c:v>
                </c:pt>
                <c:pt idx="3">
                  <c:v>36007</c:v>
                </c:pt>
                <c:pt idx="4">
                  <c:v>36038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739CC0">
                <a:alpha val="80000"/>
              </a:srgbClr>
            </a:solidFill>
          </c:spPr>
          <c:cat>
            <c:numRef>
              <c:f>Sheet1!$A$2:$A$6</c:f>
              <c:numCache>
                <c:formatCode>d/mm/yy</c:formatCode>
                <c:ptCount val="5"/>
                <c:pt idx="0">
                  <c:v>35915</c:v>
                </c:pt>
                <c:pt idx="1">
                  <c:v>35946</c:v>
                </c:pt>
                <c:pt idx="2">
                  <c:v>35976</c:v>
                </c:pt>
                <c:pt idx="3">
                  <c:v>36007</c:v>
                </c:pt>
                <c:pt idx="4">
                  <c:v>36038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397632"/>
        <c:axId val="35399168"/>
      </c:areaChart>
      <c:dateAx>
        <c:axId val="35397632"/>
        <c:scaling>
          <c:orientation val="minMax"/>
        </c:scaling>
        <c:delete val="0"/>
        <c:axPos val="b"/>
        <c:numFmt formatCode="d/mm/yy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B3D3C"/>
                </a:solidFill>
              </a:defRPr>
            </a:pPr>
            <a:endParaRPr lang="en-US"/>
          </a:p>
        </c:txPr>
        <c:crossAx val="35399168"/>
        <c:crosses val="autoZero"/>
        <c:auto val="1"/>
        <c:lblOffset val="100"/>
        <c:baseTimeUnit val="months"/>
      </c:dateAx>
      <c:valAx>
        <c:axId val="3539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3B3D3C"/>
                </a:solidFill>
              </a:defRPr>
            </a:pPr>
            <a:endParaRPr lang="en-US"/>
          </a:p>
        </c:txPr>
        <c:crossAx val="353976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789C1-8578-8240-B5F6-68D30349274A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C223C-2291-FD4F-B3FD-6D43D16B26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1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F0F79-125F-3846-9614-FFF48F70592C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BE7CB-5530-0542-967C-A9A536B1BF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pd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739CC0"/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487182" y="30134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81000" y="3886200"/>
            <a:ext cx="441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Integrity in Business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81000" y="5715758"/>
            <a:ext cx="6400800" cy="608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657600" y="-228600"/>
            <a:ext cx="5867400" cy="50127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72200" y="5410200"/>
            <a:ext cx="2550391" cy="837442"/>
          </a:xfrm>
          <a:prstGeom prst="rect">
            <a:avLst/>
          </a:prstGeom>
          <a:effectLst>
            <a:reflection stA="20000" endPos="75000" dist="127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39CC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1241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3232"/>
                </a:solidFill>
              </a:defRPr>
            </a:lvl1pPr>
            <a:lvl2pPr>
              <a:defRPr>
                <a:solidFill>
                  <a:srgbClr val="313232"/>
                </a:solidFill>
              </a:defRPr>
            </a:lvl2pPr>
            <a:lvl3pPr>
              <a:defRPr>
                <a:solidFill>
                  <a:srgbClr val="313232"/>
                </a:solidFill>
              </a:defRPr>
            </a:lvl3pPr>
            <a:lvl4pPr>
              <a:defRPr>
                <a:solidFill>
                  <a:srgbClr val="313232"/>
                </a:solidFill>
              </a:defRPr>
            </a:lvl4pPr>
            <a:lvl5pPr>
              <a:defRPr>
                <a:solidFill>
                  <a:srgbClr val="313232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 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3B3D3C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B3D3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3"/>
          <p:cNvGraphicFramePr>
            <a:graphicFrameLocks/>
          </p:cNvGraphicFramePr>
          <p:nvPr userDrawn="1"/>
        </p:nvGraphicFramePr>
        <p:xfrm>
          <a:off x="457200" y="1981200"/>
          <a:ext cx="8229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39CC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 userDrawn="1">
            <p:ph idx="1"/>
          </p:nvPr>
        </p:nvSpPr>
        <p:spPr>
          <a:xfrm>
            <a:off x="457200" y="1600200"/>
            <a:ext cx="8229600" cy="1668149"/>
          </a:xfrm>
          <a:prstGeom prst="rect">
            <a:avLst/>
          </a:prstGeom>
        </p:spPr>
        <p:txBody>
          <a:bodyPr vert="horz" wrap="square" numCol="1">
            <a:noAutofit/>
          </a:bodyPr>
          <a:lstStyle/>
          <a:p>
            <a:r>
              <a:rPr lang="en-US" dirty="0" smtClean="0">
                <a:solidFill>
                  <a:srgbClr val="3B3D3C"/>
                </a:solidFill>
              </a:rPr>
              <a:t>Bullet point list for this slide</a:t>
            </a:r>
          </a:p>
          <a:p>
            <a:r>
              <a:rPr lang="en-US" dirty="0" smtClean="0">
                <a:solidFill>
                  <a:srgbClr val="3B3D3C"/>
                </a:solidFill>
              </a:rPr>
              <a:t>Bullet point list for this slide</a:t>
            </a:r>
          </a:p>
          <a:p>
            <a:r>
              <a:rPr lang="en-US" dirty="0" smtClean="0">
                <a:solidFill>
                  <a:srgbClr val="3B3D3C"/>
                </a:solidFill>
              </a:rPr>
              <a:t>Bullet point list for this slide</a:t>
            </a:r>
          </a:p>
          <a:p>
            <a:pPr>
              <a:buNone/>
            </a:pPr>
            <a:endParaRPr lang="en-US" dirty="0" smtClean="0">
              <a:solidFill>
                <a:srgbClr val="3B3D3C"/>
              </a:solidFill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3B3D3C"/>
                </a:solidFill>
              </a:rPr>
              <a:t>Body copy for this slide is in font Calibri, 32 points and in 80% grey. Body copy for this slide is in font Calibri, 32 points and in 80% grey. </a:t>
            </a:r>
            <a:endParaRPr lang="en-US" dirty="0">
              <a:solidFill>
                <a:srgbClr val="3B3D3C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39CC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 userDrawn="1"/>
        </p:nvGraphicFramePr>
        <p:xfrm>
          <a:off x="457200" y="1752600"/>
          <a:ext cx="8229600" cy="3423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Column 1</a:t>
                      </a:r>
                      <a:endParaRPr lang="en-US" dirty="0"/>
                    </a:p>
                  </a:txBody>
                  <a:tcPr>
                    <a:solidFill>
                      <a:srgbClr val="739C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2</a:t>
                      </a:r>
                      <a:endParaRPr lang="en-US" dirty="0"/>
                    </a:p>
                  </a:txBody>
                  <a:tcPr>
                    <a:solidFill>
                      <a:srgbClr val="739C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>
                    <a:solidFill>
                      <a:srgbClr val="739C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Column 4</a:t>
                      </a:r>
                      <a:endParaRPr lang="en-US" dirty="0"/>
                    </a:p>
                  </a:txBody>
                  <a:tcPr>
                    <a:solidFill>
                      <a:srgbClr val="739C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C1 Row 1</a:t>
                      </a:r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5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5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C1 Row 2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C1 Row 3</a:t>
                      </a:r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C1 Row 4</a:t>
                      </a:r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C1 Row 5</a:t>
                      </a:r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solidFill>
                            <a:srgbClr val="3B3D3C"/>
                          </a:solidFill>
                        </a:rPr>
                        <a:t>And etc.</a:t>
                      </a: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B3D3C"/>
                          </a:solidFill>
                        </a:rPr>
                        <a:t>And etc.</a:t>
                      </a: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rgbClr val="3B3D3C"/>
                        </a:solidFill>
                      </a:endParaRPr>
                    </a:p>
                  </a:txBody>
                  <a:tcPr>
                    <a:solidFill>
                      <a:srgbClr val="739CC0">
                        <a:alpha val="8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39CC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86573"/>
                </a:solidFill>
                <a:latin typeface="Bookman Old Style" pitchFamily="18" charset="0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rgbClr val="23456B"/>
                </a:solidFill>
                <a:latin typeface="Georgia" pitchFamily="18" charset="0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412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/>
            </a:gs>
            <a:gs pos="100000">
              <a:schemeClr val="bg1">
                <a:lumMod val="85000"/>
              </a:schemeClr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739CC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" name="Straight Connector 2"/>
          <p:cNvCxnSpPr/>
          <p:nvPr userDrawn="1"/>
        </p:nvCxnSpPr>
        <p:spPr>
          <a:xfrm>
            <a:off x="0" y="6018212"/>
            <a:ext cx="9144000" cy="1588"/>
          </a:xfrm>
          <a:prstGeom prst="line">
            <a:avLst/>
          </a:prstGeom>
          <a:ln w="47625">
            <a:solidFill>
              <a:srgbClr val="3B3D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48400" y="6340475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313232"/>
                </a:solidFill>
              </a:defRPr>
            </a:lvl1pPr>
          </a:lstStyle>
          <a:p>
            <a:pPr algn="r"/>
            <a:r>
              <a:rPr lang="en-US" dirty="0" err="1" smtClean="0"/>
              <a:t>Etiam</a:t>
            </a:r>
            <a:r>
              <a:rPr lang="en-US" dirty="0" smtClean="0"/>
              <a:t> Presentation Name | </a:t>
            </a:r>
            <a:fld id="{79D4E735-7F40-FD41-9DCE-0B934F212005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57200" y="6230620"/>
            <a:ext cx="1295400" cy="4749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9" r:id="rId5"/>
    <p:sldLayoutId id="2147483660" r:id="rId6"/>
    <p:sldLayoutId id="214748366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83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</a:pPr>
            <a:r>
              <a:rPr lang="en-AU" sz="3600" u="sng"/>
              <a:t>Do What</a:t>
            </a:r>
            <a:r>
              <a:rPr lang="en-AU" sz="3600"/>
              <a:t>: Say the most important stuff</a:t>
            </a:r>
          </a:p>
          <a:p>
            <a:pPr algn="l">
              <a:lnSpc>
                <a:spcPct val="80000"/>
              </a:lnSpc>
            </a:pPr>
            <a:r>
              <a:rPr lang="en-AU" sz="3600" u="sng"/>
              <a:t>When</a:t>
            </a:r>
            <a:r>
              <a:rPr lang="en-AU" sz="3600"/>
              <a:t>: As often as you can and always when it counts</a:t>
            </a:r>
          </a:p>
          <a:p>
            <a:pPr algn="l">
              <a:lnSpc>
                <a:spcPct val="80000"/>
              </a:lnSpc>
            </a:pPr>
            <a:r>
              <a:rPr lang="en-AU" sz="3600" u="sng"/>
              <a:t>Why</a:t>
            </a:r>
            <a:r>
              <a:rPr lang="en-AU" sz="3600"/>
              <a:t>: Omitting important information is a user-friendly form of dishonesty</a:t>
            </a:r>
          </a:p>
          <a:p>
            <a:pPr algn="l">
              <a:lnSpc>
                <a:spcPct val="80000"/>
              </a:lnSpc>
            </a:pPr>
            <a:endParaRPr lang="en-AU" sz="3600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3. Don’t Leave Out The Truth</a:t>
            </a:r>
          </a:p>
        </p:txBody>
      </p:sp>
    </p:spTree>
    <p:extLst>
      <p:ext uri="{BB962C8B-B14F-4D97-AF65-F5344CB8AC3E}">
        <p14:creationId xmlns:p14="http://schemas.microsoft.com/office/powerpoint/2010/main" val="5557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AU" sz="4000" u="sng"/>
              <a:t>Do What</a:t>
            </a:r>
            <a:r>
              <a:rPr lang="en-AU" sz="4000"/>
              <a:t>: Be curious – ask questions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When</a:t>
            </a:r>
            <a:r>
              <a:rPr lang="en-AU" sz="4000"/>
              <a:t>: When people say things you don’t like hearing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Why</a:t>
            </a:r>
            <a:r>
              <a:rPr lang="en-AU" sz="4000"/>
              <a:t>: To encourage other people to be honest with you</a:t>
            </a:r>
          </a:p>
          <a:p>
            <a:pPr algn="l">
              <a:lnSpc>
                <a:spcPct val="90000"/>
              </a:lnSpc>
            </a:pPr>
            <a:endParaRPr lang="en-AU" sz="4000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4. Don’t Be Defensive</a:t>
            </a:r>
          </a:p>
        </p:txBody>
      </p:sp>
    </p:spTree>
    <p:extLst>
      <p:ext uri="{BB962C8B-B14F-4D97-AF65-F5344CB8AC3E}">
        <p14:creationId xmlns:p14="http://schemas.microsoft.com/office/powerpoint/2010/main" val="41412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848"/>
            <a:ext cx="8229600" cy="1668149"/>
          </a:xfrm>
        </p:spPr>
        <p:txBody>
          <a:bodyPr/>
          <a:lstStyle/>
          <a:p>
            <a:pPr algn="l"/>
            <a:r>
              <a:rPr lang="en-AU" sz="4000" u="sng" dirty="0"/>
              <a:t>Do What</a:t>
            </a:r>
            <a:r>
              <a:rPr lang="en-AU" sz="4000" dirty="0"/>
              <a:t>: Stay open</a:t>
            </a:r>
          </a:p>
          <a:p>
            <a:pPr algn="l"/>
            <a:r>
              <a:rPr lang="en-AU" sz="4000" u="sng" dirty="0"/>
              <a:t>When</a:t>
            </a:r>
            <a:r>
              <a:rPr lang="en-AU" sz="4000" dirty="0"/>
              <a:t>: Any time you don’t need to make a decision</a:t>
            </a:r>
          </a:p>
          <a:p>
            <a:pPr algn="l"/>
            <a:r>
              <a:rPr lang="en-AU" sz="4000" u="sng" dirty="0"/>
              <a:t>Why</a:t>
            </a:r>
            <a:r>
              <a:rPr lang="en-AU" sz="4000" dirty="0"/>
              <a:t>: Opinions oppose learning</a:t>
            </a:r>
          </a:p>
          <a:p>
            <a:pPr algn="l"/>
            <a:endParaRPr lang="en-AU" sz="4000" dirty="0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5. Don’t Have An Opinion If You Don’t Need One</a:t>
            </a:r>
          </a:p>
        </p:txBody>
      </p:sp>
    </p:spTree>
    <p:extLst>
      <p:ext uri="{BB962C8B-B14F-4D97-AF65-F5344CB8AC3E}">
        <p14:creationId xmlns:p14="http://schemas.microsoft.com/office/powerpoint/2010/main" val="25247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AU" sz="4000" u="sng"/>
              <a:t>Do What</a:t>
            </a:r>
            <a:r>
              <a:rPr lang="en-AU" sz="4000"/>
              <a:t>: State opinion as opinion and fact as fact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When</a:t>
            </a:r>
            <a:r>
              <a:rPr lang="en-AU" sz="4000"/>
              <a:t>: When it’s important that the discussion is open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Why</a:t>
            </a:r>
            <a:r>
              <a:rPr lang="en-AU" sz="4000"/>
              <a:t>: I think it’s egotistical to express your opinion as fact</a:t>
            </a:r>
            <a:endParaRPr lang="en-AU" sz="4000" i="1"/>
          </a:p>
          <a:p>
            <a:pPr algn="l">
              <a:lnSpc>
                <a:spcPct val="90000"/>
              </a:lnSpc>
            </a:pPr>
            <a:endParaRPr lang="en-AU" sz="4000" i="1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6. Don’t Express Opinion As Fact</a:t>
            </a:r>
          </a:p>
        </p:txBody>
      </p:sp>
    </p:spTree>
    <p:extLst>
      <p:ext uri="{BB962C8B-B14F-4D97-AF65-F5344CB8AC3E}">
        <p14:creationId xmlns:p14="http://schemas.microsoft.com/office/powerpoint/2010/main" val="28643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sz="4000" u="sng"/>
              <a:t>Do What</a:t>
            </a:r>
            <a:r>
              <a:rPr lang="en-AU" sz="4000"/>
              <a:t>: Be authentic</a:t>
            </a:r>
          </a:p>
          <a:p>
            <a:pPr algn="l"/>
            <a:r>
              <a:rPr lang="en-AU" sz="4000" u="sng"/>
              <a:t>When</a:t>
            </a:r>
            <a:r>
              <a:rPr lang="en-AU" sz="4000"/>
              <a:t>: All the time</a:t>
            </a:r>
          </a:p>
          <a:p>
            <a:pPr algn="l"/>
            <a:r>
              <a:rPr lang="en-AU" sz="4000" u="sng"/>
              <a:t>Why</a:t>
            </a:r>
            <a:r>
              <a:rPr lang="en-AU" sz="4000"/>
              <a:t>: Pretending costs you more than it’s worth.</a:t>
            </a:r>
            <a:endParaRPr lang="en-AU" sz="4000" i="1"/>
          </a:p>
          <a:p>
            <a:pPr algn="l"/>
            <a:endParaRPr lang="en-AU" sz="4000" i="1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4800" dirty="0"/>
              <a:t>7. Don’t Pretend You Do if </a:t>
            </a:r>
            <a:r>
              <a:rPr lang="en-US" sz="4800" dirty="0" smtClean="0"/>
              <a:t>You Don’t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5851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pPr algn="ctr"/>
            <a:r>
              <a:rPr lang="en-US" sz="6000" u="sng" dirty="0"/>
              <a:t>Source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“</a:t>
            </a:r>
            <a:r>
              <a:rPr lang="en-US" sz="6000" dirty="0" err="1"/>
              <a:t>Bullshift</a:t>
            </a:r>
            <a:r>
              <a:rPr lang="en-US" sz="6000" dirty="0"/>
              <a:t>”</a:t>
            </a:r>
            <a:br>
              <a:rPr lang="en-US" sz="6000" dirty="0"/>
            </a:br>
            <a:r>
              <a:rPr lang="en-US" sz="6000" dirty="0"/>
              <a:t>by </a:t>
            </a:r>
            <a:br>
              <a:rPr lang="en-US" sz="6000" dirty="0"/>
            </a:br>
            <a:r>
              <a:rPr lang="en-US" sz="6000" dirty="0">
                <a:solidFill>
                  <a:srgbClr val="23456B"/>
                </a:solidFill>
              </a:rPr>
              <a:t>Andrew </a:t>
            </a:r>
            <a:r>
              <a:rPr lang="en-US" sz="6000" dirty="0" err="1">
                <a:solidFill>
                  <a:srgbClr val="23456B"/>
                </a:solidFill>
              </a:rPr>
              <a:t>Horabin</a:t>
            </a:r>
            <a:endParaRPr lang="en-US" sz="6000" dirty="0">
              <a:solidFill>
                <a:srgbClr val="2345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bg1"/>
            </a:gs>
            <a:gs pos="100000">
              <a:schemeClr val="bg1">
                <a:lumMod val="85000"/>
              </a:schemeClr>
            </a:gs>
          </a:gsLst>
          <a:lin ang="58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717032"/>
            <a:ext cx="8229600" cy="1668149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Try This Quick Quiz……</a:t>
            </a:r>
            <a:endParaRPr lang="en-AU" dirty="0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4888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So You Think You Are Honest?</a:t>
            </a:r>
            <a:endParaRPr lang="en-US" dirty="0"/>
          </a:p>
        </p:txBody>
      </p:sp>
      <p:pic>
        <p:nvPicPr>
          <p:cNvPr id="288773" name="Picture 5" descr="MCj043608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05" y="188913"/>
            <a:ext cx="2992315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12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23456B"/>
                </a:solidFill>
              </a:rPr>
              <a:t>Do people at work know the real you?</a:t>
            </a:r>
          </a:p>
        </p:txBody>
      </p:sp>
      <p:pic>
        <p:nvPicPr>
          <p:cNvPr id="290825" name="Picture 9" descr="MPj04431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14" y="188914"/>
            <a:ext cx="1595803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6" name="Picture 10" descr="MPj044319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8914"/>
            <a:ext cx="1595804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23456B"/>
                </a:solidFill>
              </a:rPr>
              <a:t>In the last week have you suppressed thoughts or with-held information to control a situation or protect yourself?</a:t>
            </a:r>
          </a:p>
        </p:txBody>
      </p:sp>
      <p:pic>
        <p:nvPicPr>
          <p:cNvPr id="292869" name="Picture 5" descr="MPj044318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2" y="188913"/>
            <a:ext cx="28575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0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5064"/>
            <a:ext cx="82296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23456B"/>
                </a:solidFill>
              </a:rPr>
              <a:t>Do people say things about you that they’d never say to you?</a:t>
            </a:r>
          </a:p>
        </p:txBody>
      </p:sp>
      <p:pic>
        <p:nvPicPr>
          <p:cNvPr id="296964" name="Picture 4" descr="MPj042276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839" y="260351"/>
            <a:ext cx="3056792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406" y="3717032"/>
            <a:ext cx="8147248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23456B"/>
                </a:solidFill>
              </a:rPr>
              <a:t>Do you have colleagues who behave badly and never get called on it?</a:t>
            </a:r>
          </a:p>
        </p:txBody>
      </p:sp>
      <p:pic>
        <p:nvPicPr>
          <p:cNvPr id="299012" name="Picture 4" descr="MPj04001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70" y="260351"/>
            <a:ext cx="4054720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1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ctr"/>
            <a:r>
              <a:rPr lang="en-US" sz="9600" dirty="0">
                <a:solidFill>
                  <a:srgbClr val="23456B"/>
                </a:solidFill>
              </a:rPr>
              <a:t>7 </a:t>
            </a:r>
            <a:br>
              <a:rPr lang="en-US" sz="9600" dirty="0">
                <a:solidFill>
                  <a:srgbClr val="23456B"/>
                </a:solidFill>
              </a:rPr>
            </a:br>
            <a:r>
              <a:rPr lang="en-US" sz="9600" dirty="0">
                <a:solidFill>
                  <a:srgbClr val="FF0000"/>
                </a:solidFill>
              </a:rPr>
              <a:t>Don’ts</a:t>
            </a:r>
          </a:p>
        </p:txBody>
      </p:sp>
    </p:spTree>
    <p:extLst>
      <p:ext uri="{BB962C8B-B14F-4D97-AF65-F5344CB8AC3E}">
        <p14:creationId xmlns:p14="http://schemas.microsoft.com/office/powerpoint/2010/main" val="5025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</a:pPr>
            <a:r>
              <a:rPr lang="en-AU" sz="4000" u="sng"/>
              <a:t>Do What</a:t>
            </a:r>
            <a:r>
              <a:rPr lang="en-AU" sz="4000"/>
              <a:t>: Say what happened and take responsibility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When</a:t>
            </a:r>
            <a:r>
              <a:rPr lang="en-AU" sz="4000"/>
              <a:t>: Any time you might make an excuse</a:t>
            </a:r>
          </a:p>
          <a:p>
            <a:pPr algn="l">
              <a:lnSpc>
                <a:spcPct val="90000"/>
              </a:lnSpc>
            </a:pPr>
            <a:r>
              <a:rPr lang="en-AU" sz="4000" u="sng"/>
              <a:t>Why</a:t>
            </a:r>
            <a:r>
              <a:rPr lang="en-AU" sz="4000"/>
              <a:t>: Excuses are childish and disempowering</a:t>
            </a:r>
          </a:p>
          <a:p>
            <a:pPr algn="l">
              <a:lnSpc>
                <a:spcPct val="90000"/>
              </a:lnSpc>
            </a:pPr>
            <a:endParaRPr lang="en-AU" sz="4000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1. Don’t Make Excuses</a:t>
            </a:r>
          </a:p>
        </p:txBody>
      </p:sp>
    </p:spTree>
    <p:extLst>
      <p:ext uri="{BB962C8B-B14F-4D97-AF65-F5344CB8AC3E}">
        <p14:creationId xmlns:p14="http://schemas.microsoft.com/office/powerpoint/2010/main" val="4632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AU" sz="4000" u="sng"/>
              <a:t>Do What</a:t>
            </a:r>
            <a:r>
              <a:rPr lang="en-AU" sz="4000"/>
              <a:t>: Speak up</a:t>
            </a:r>
          </a:p>
          <a:p>
            <a:pPr algn="l"/>
            <a:r>
              <a:rPr lang="en-AU" sz="4000" u="sng"/>
              <a:t>When</a:t>
            </a:r>
            <a:r>
              <a:rPr lang="en-AU" sz="4000"/>
              <a:t>: When it counts</a:t>
            </a:r>
          </a:p>
          <a:p>
            <a:pPr algn="l"/>
            <a:r>
              <a:rPr lang="en-AU" sz="4000" u="sng"/>
              <a:t>Why</a:t>
            </a:r>
            <a:r>
              <a:rPr lang="en-AU" sz="4000"/>
              <a:t>: Integrity is often compromised when people say nothing</a:t>
            </a:r>
          </a:p>
          <a:p>
            <a:pPr algn="l"/>
            <a:endParaRPr lang="en-AU" sz="4000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2. Don’t Mutter</a:t>
            </a:r>
          </a:p>
        </p:txBody>
      </p:sp>
    </p:spTree>
    <p:extLst>
      <p:ext uri="{BB962C8B-B14F-4D97-AF65-F5344CB8AC3E}">
        <p14:creationId xmlns:p14="http://schemas.microsoft.com/office/powerpoint/2010/main" val="39813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tiam_pp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296</Words>
  <Application>Microsoft Office PowerPoint</Application>
  <PresentationFormat>On-screen Show (4:3)</PresentationFormat>
  <Paragraphs>36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etiam_pp_final</vt:lpstr>
      <vt:lpstr>PowerPoint Presentation</vt:lpstr>
      <vt:lpstr>So You Think You Are Honest?</vt:lpstr>
      <vt:lpstr>Do people at work know the real you?</vt:lpstr>
      <vt:lpstr>In the last week have you suppressed thoughts or with-held information to control a situation or protect yourself?</vt:lpstr>
      <vt:lpstr>Do people say things about you that they’d never say to you?</vt:lpstr>
      <vt:lpstr>Do you have colleagues who behave badly and never get called on it?</vt:lpstr>
      <vt:lpstr>7  Don’ts</vt:lpstr>
      <vt:lpstr>1. Don’t Make Excuses</vt:lpstr>
      <vt:lpstr>2. Don’t Mutter</vt:lpstr>
      <vt:lpstr>3. Don’t Leave Out The Truth</vt:lpstr>
      <vt:lpstr>4. Don’t Be Defensive</vt:lpstr>
      <vt:lpstr>5. Don’t Have An Opinion If You Don’t Need One</vt:lpstr>
      <vt:lpstr>6. Don’t Express Opinion As Fact</vt:lpstr>
      <vt:lpstr>7. Don’t Pretend You Do if You Don’t     </vt:lpstr>
      <vt:lpstr>Source “Bullshift” by  Andrew Horabin</vt:lpstr>
    </vt:vector>
  </TitlesOfParts>
  <Company>Shazcorp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Shari Davies</dc:creator>
  <cp:lastModifiedBy>Martin Mulcare</cp:lastModifiedBy>
  <cp:revision>20</cp:revision>
  <dcterms:created xsi:type="dcterms:W3CDTF">2010-02-03T04:04:24Z</dcterms:created>
  <dcterms:modified xsi:type="dcterms:W3CDTF">2012-11-07T03:36:17Z</dcterms:modified>
</cp:coreProperties>
</file>